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>
        <p:scale>
          <a:sx n="127" d="100"/>
          <a:sy n="127" d="100"/>
        </p:scale>
        <p:origin x="5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9C58-A912-6A48-BA07-3E054A7918FC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11D18-ABCC-2C4F-BA06-CA95C7FA1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1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11D18-ABCC-2C4F-BA06-CA95C7FA17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8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5EBA-D3F7-597A-9BAF-16BF18D43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E638B-5379-C581-89F8-019AF43BF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92A7-CBDD-2921-C5C3-58AFF4815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3E65-D7F9-E86B-C9AF-77F5A034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08EEE-2C5E-9016-E77D-8967F739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2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2EB5-A4FE-7087-9A87-CA64AAF9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8A3F5-A318-1B07-2C4F-13889551F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52D0-BF81-D66A-FBF5-2427CD3D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45086-AD65-9BE3-CD34-4E58EC8E4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12F07-6EE5-58C3-D84D-B2630ACA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201906-810F-BF99-DBA8-DB27B03E2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E4724-98C2-57C6-08D8-D149CC28C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DC8CC-C4A4-88F1-7418-76416335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7F630-3DB3-DBB9-25EC-421E3E060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378EC-D430-347B-B256-9685CA40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3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A392-37CB-A76E-5E0A-4F60788D1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61B25-8D90-CA98-D1BD-5311F06B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CB450-3F14-D19E-331F-F77268A6C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10487-FCB7-8AF2-BC1D-747A695C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43FC-70B7-4419-8432-BF8EA48E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5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7AD-2A83-2949-36BF-D3B3AFE46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11893-DB54-E719-55B1-DD8710CF7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30AEE-3515-0A51-B639-662B27500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0EC14-E56E-047A-0AF1-CBA4943A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71B8A-9E0E-1F70-FFF7-77FC40415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8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931D-11EB-0691-C276-8C3E51D2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6ED9E-B42C-B4D9-7C3B-3BC331D4A0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051B5-139F-0AA9-621B-834724B91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46B00-DADF-4CB5-AA69-C0988E684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3C969-D598-9809-17FD-D26518CD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7BB35-BF93-149F-BA2F-47B6BC11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2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EF93-8FBD-9352-86EA-B58A3621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0F2E1-45AF-4C42-3FF8-BA7F65BFF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A5598-AC22-94A4-0CBD-92193D6A1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3DB41-8A1A-401B-B910-A18885AEA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83FAC-AE74-B985-9AFA-B01814F84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61084-5F65-10CB-A3B6-C9266278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437AAD-819C-4669-5E22-99CB5C01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680EA-01E0-F2BC-4AD7-3EE16E02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2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C7AF-C0F8-19B6-8223-B7C95948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26B0B-C8CA-61E9-FC5C-067C83788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DDB7A-C8CD-465D-C490-986539B4F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4ED60-2858-FA33-AB90-0AB82F246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2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B5AE75-BEB6-82B5-0EBE-3549E686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40066-86F1-8FB2-C4B6-AE0CB01F0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D8BC5-9811-DF1C-35B1-49820093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6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D24D9-D4CB-6BF3-A617-2C5D90D7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8AC3F-5FB3-0FA1-B2F2-5AE72353E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F8847-7781-349F-BEF1-AC41A52A5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90B8E-2E35-D2F1-36E1-AFEADB329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A1EA0-E460-E4E4-FE93-6757A836C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67D97-5031-500B-F9C2-42E484B2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6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47F5-B1A4-5A84-1E2F-DE090F48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52AA5-A345-FF3C-0682-918A41DEA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9C44A-059F-5491-3313-0DEFA40CC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63BEF-EB7D-DD2C-1286-A9F053C0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AC040-B57C-0594-4968-A4328409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25209-7F9F-5ED4-FF98-9F4AF6D3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B515A-D99E-DFF5-523E-D2D68851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D6CC8-7DF0-C311-FFFE-6A48B8AF5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1A2F4-DD42-F303-7EB3-EC32D634D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D2D0-D42E-C84B-B0C8-6C36E63647A7}" type="datetimeFigureOut">
              <a:rPr lang="en-US" smtClean="0"/>
              <a:t>11/8/22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DB284-9A3A-6C57-30E4-98F466B5B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5D3A5-6905-ABC1-26F7-D6F62F339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39E82-7DFB-3141-990D-D9A4299FB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3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E20-7A6D-81CA-0E9A-D7ED59415D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B4709-95BC-2024-0B39-261763EB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Content creator: Aryan </a:t>
            </a:r>
            <a:r>
              <a:rPr lang="en-US" dirty="0" err="1"/>
              <a:t>Mikaeili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69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E5FC-AA2D-8164-30CE-53386A26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 and signed distance fields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50830C-E2A8-72DC-C394-2D29296FE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6604" y="2034283"/>
            <a:ext cx="4554296" cy="3218006"/>
          </a:xfrm>
        </p:spPr>
      </p:pic>
    </p:spTree>
    <p:extLst>
      <p:ext uri="{BB962C8B-B14F-4D97-AF65-F5344CB8AC3E}">
        <p14:creationId xmlns:p14="http://schemas.microsoft.com/office/powerpoint/2010/main" val="3481445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E5FC-AA2D-8164-30CE-53386A26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 and signed distance fields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D95796-AB3D-0DFC-1C0E-E84B536A664A}"/>
              </a:ext>
            </a:extLst>
          </p:cNvPr>
          <p:cNvSpPr/>
          <p:nvPr/>
        </p:nvSpPr>
        <p:spPr>
          <a:xfrm>
            <a:off x="7321487" y="3926011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437E61-1FC0-5ED8-E4DF-E4C34B70D323}"/>
                  </a:ext>
                </a:extLst>
              </p:cNvPr>
              <p:cNvSpPr txBox="1"/>
              <p:nvPr/>
            </p:nvSpPr>
            <p:spPr>
              <a:xfrm>
                <a:off x="7403390" y="3823248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437E61-1FC0-5ED8-E4DF-E4C34B70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390" y="3823248"/>
                <a:ext cx="490775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B254B80-6304-990C-499B-A9A2FBCE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604" y="2034283"/>
            <a:ext cx="4554296" cy="321800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99769A1-D8DE-BA15-2887-38B6FAC1C3CC}"/>
              </a:ext>
            </a:extLst>
          </p:cNvPr>
          <p:cNvSpPr/>
          <p:nvPr/>
        </p:nvSpPr>
        <p:spPr>
          <a:xfrm>
            <a:off x="9170607" y="2773554"/>
            <a:ext cx="163807" cy="163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E12D42-4020-36C8-AFD2-15AA28E62D9C}"/>
                  </a:ext>
                </a:extLst>
              </p:cNvPr>
              <p:cNvSpPr txBox="1"/>
              <p:nvPr/>
            </p:nvSpPr>
            <p:spPr>
              <a:xfrm>
                <a:off x="9252510" y="2670791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E12D42-4020-36C8-AFD2-15AA28E6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510" y="2670791"/>
                <a:ext cx="49077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FAA2A8F-2EA0-7A00-0A4B-FD7DD9B51E32}"/>
              </a:ext>
            </a:extLst>
          </p:cNvPr>
          <p:cNvSpPr/>
          <p:nvPr/>
        </p:nvSpPr>
        <p:spPr>
          <a:xfrm>
            <a:off x="8007016" y="3926011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E11F3B-7A47-6B44-4FD1-207EAF1CA236}"/>
                  </a:ext>
                </a:extLst>
              </p:cNvPr>
              <p:cNvSpPr txBox="1"/>
              <p:nvPr/>
            </p:nvSpPr>
            <p:spPr>
              <a:xfrm>
                <a:off x="8088919" y="3823248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E11F3B-7A47-6B44-4FD1-207EAF1CA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19" y="3823248"/>
                <a:ext cx="490775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80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E5FC-AA2D-8164-30CE-53386A26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 and signed distance fields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D95796-AB3D-0DFC-1C0E-E84B536A664A}"/>
              </a:ext>
            </a:extLst>
          </p:cNvPr>
          <p:cNvSpPr/>
          <p:nvPr/>
        </p:nvSpPr>
        <p:spPr>
          <a:xfrm>
            <a:off x="7321487" y="3926011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437E61-1FC0-5ED8-E4DF-E4C34B70D323}"/>
                  </a:ext>
                </a:extLst>
              </p:cNvPr>
              <p:cNvSpPr txBox="1"/>
              <p:nvPr/>
            </p:nvSpPr>
            <p:spPr>
              <a:xfrm>
                <a:off x="7403390" y="3823248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437E61-1FC0-5ED8-E4DF-E4C34B70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390" y="3823248"/>
                <a:ext cx="490775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B254B80-6304-990C-499B-A9A2FBCE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604" y="2034283"/>
            <a:ext cx="4554296" cy="321800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99769A1-D8DE-BA15-2887-38B6FAC1C3CC}"/>
              </a:ext>
            </a:extLst>
          </p:cNvPr>
          <p:cNvSpPr/>
          <p:nvPr/>
        </p:nvSpPr>
        <p:spPr>
          <a:xfrm>
            <a:off x="9170607" y="2773554"/>
            <a:ext cx="163807" cy="163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E12D42-4020-36C8-AFD2-15AA28E62D9C}"/>
                  </a:ext>
                </a:extLst>
              </p:cNvPr>
              <p:cNvSpPr txBox="1"/>
              <p:nvPr/>
            </p:nvSpPr>
            <p:spPr>
              <a:xfrm>
                <a:off x="9252510" y="2670791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E12D42-4020-36C8-AFD2-15AA28E6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510" y="2670791"/>
                <a:ext cx="49077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FAA2A8F-2EA0-7A00-0A4B-FD7DD9B51E32}"/>
              </a:ext>
            </a:extLst>
          </p:cNvPr>
          <p:cNvSpPr/>
          <p:nvPr/>
        </p:nvSpPr>
        <p:spPr>
          <a:xfrm>
            <a:off x="8007016" y="3926011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E11F3B-7A47-6B44-4FD1-207EAF1CA236}"/>
                  </a:ext>
                </a:extLst>
              </p:cNvPr>
              <p:cNvSpPr txBox="1"/>
              <p:nvPr/>
            </p:nvSpPr>
            <p:spPr>
              <a:xfrm>
                <a:off x="8088919" y="3823248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E11F3B-7A47-6B44-4FD1-207EAF1CA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19" y="3823248"/>
                <a:ext cx="490775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D2E0073-AAB9-905C-3C08-00BF5F027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Occupancy field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CA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𝑖𝑛𝑠𝑖𝑑𝑒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𝑠h𝑎𝑝𝑒</m:t>
                            </m:r>
                          </m: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𝑜𝑢𝑡𝑠𝑖𝑑𝑒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𝑠h𝑎𝑝𝑒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D2E0073-AAB9-905C-3C08-00BF5F027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1086" t="-3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9F29F-BBB7-3A06-5CB0-0E8EFA06C998}"/>
                  </a:ext>
                </a:extLst>
              </p:cNvPr>
              <p:cNvSpPr txBox="1"/>
              <p:nvPr/>
            </p:nvSpPr>
            <p:spPr>
              <a:xfrm>
                <a:off x="7556973" y="4537918"/>
                <a:ext cx="1220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9F29F-BBB7-3A06-5CB0-0E8EFA06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973" y="4537918"/>
                <a:ext cx="1220399" cy="369332"/>
              </a:xfrm>
              <a:prstGeom prst="rect">
                <a:avLst/>
              </a:prstGeom>
              <a:blipFill>
                <a:blip r:embed="rId6"/>
                <a:stretch>
                  <a:fillRect l="-206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B5EEC4-7F98-291F-2CAD-D7F3CC972327}"/>
                  </a:ext>
                </a:extLst>
              </p:cNvPr>
              <p:cNvSpPr txBox="1"/>
              <p:nvPr/>
            </p:nvSpPr>
            <p:spPr>
              <a:xfrm>
                <a:off x="9674652" y="2167871"/>
                <a:ext cx="1215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B5EEC4-7F98-291F-2CAD-D7F3CC972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52" y="2167871"/>
                <a:ext cx="1215076" cy="369332"/>
              </a:xfrm>
              <a:prstGeom prst="rect">
                <a:avLst/>
              </a:prstGeom>
              <a:blipFill>
                <a:blip r:embed="rId7"/>
                <a:stretch>
                  <a:fillRect l="-103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29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E5FC-AA2D-8164-30CE-53386A26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 and signed distance fields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D95796-AB3D-0DFC-1C0E-E84B536A664A}"/>
              </a:ext>
            </a:extLst>
          </p:cNvPr>
          <p:cNvSpPr/>
          <p:nvPr/>
        </p:nvSpPr>
        <p:spPr>
          <a:xfrm>
            <a:off x="7321487" y="3926011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437E61-1FC0-5ED8-E4DF-E4C34B70D323}"/>
                  </a:ext>
                </a:extLst>
              </p:cNvPr>
              <p:cNvSpPr txBox="1"/>
              <p:nvPr/>
            </p:nvSpPr>
            <p:spPr>
              <a:xfrm>
                <a:off x="7403390" y="3823248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437E61-1FC0-5ED8-E4DF-E4C34B70D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390" y="3823248"/>
                <a:ext cx="490775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B254B80-6304-990C-499B-A9A2FBCE9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604" y="2034283"/>
            <a:ext cx="4554296" cy="321800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99769A1-D8DE-BA15-2887-38B6FAC1C3CC}"/>
              </a:ext>
            </a:extLst>
          </p:cNvPr>
          <p:cNvSpPr/>
          <p:nvPr/>
        </p:nvSpPr>
        <p:spPr>
          <a:xfrm>
            <a:off x="9170607" y="2773554"/>
            <a:ext cx="163807" cy="163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E12D42-4020-36C8-AFD2-15AA28E62D9C}"/>
                  </a:ext>
                </a:extLst>
              </p:cNvPr>
              <p:cNvSpPr txBox="1"/>
              <p:nvPr/>
            </p:nvSpPr>
            <p:spPr>
              <a:xfrm>
                <a:off x="9252510" y="2670791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E12D42-4020-36C8-AFD2-15AA28E6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510" y="2670791"/>
                <a:ext cx="490775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FAA2A8F-2EA0-7A00-0A4B-FD7DD9B51E32}"/>
              </a:ext>
            </a:extLst>
          </p:cNvPr>
          <p:cNvSpPr/>
          <p:nvPr/>
        </p:nvSpPr>
        <p:spPr>
          <a:xfrm>
            <a:off x="8007016" y="3926011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E11F3B-7A47-6B44-4FD1-207EAF1CA236}"/>
                  </a:ext>
                </a:extLst>
              </p:cNvPr>
              <p:cNvSpPr txBox="1"/>
              <p:nvPr/>
            </p:nvSpPr>
            <p:spPr>
              <a:xfrm>
                <a:off x="8088919" y="3823248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E11F3B-7A47-6B44-4FD1-207EAF1CA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19" y="3823248"/>
                <a:ext cx="490775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D2E0073-AAB9-905C-3C08-00BF5F027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Signed distance field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CA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a:rPr lang="en-CA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𝑖𝑛𝑠𝑖𝑑𝑒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𝑠h𝑎𝑝𝑒</m:t>
                                </m:r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𝑜𝑢𝑡𝑠𝑖𝑑𝑒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𝑠h𝑎𝑝𝑒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D2E0073-AAB9-905C-3C08-00BF5F027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5"/>
                <a:stretch>
                  <a:fillRect l="-2413" t="-53488" b="-25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9F29F-BBB7-3A06-5CB0-0E8EFA06C998}"/>
                  </a:ext>
                </a:extLst>
              </p:cNvPr>
              <p:cNvSpPr txBox="1"/>
              <p:nvPr/>
            </p:nvSpPr>
            <p:spPr>
              <a:xfrm>
                <a:off x="7556973" y="4537918"/>
                <a:ext cx="13325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9F29F-BBB7-3A06-5CB0-0E8EFA06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973" y="4537918"/>
                <a:ext cx="1332544" cy="369332"/>
              </a:xfrm>
              <a:prstGeom prst="rect">
                <a:avLst/>
              </a:prstGeom>
              <a:blipFill>
                <a:blip r:embed="rId6"/>
                <a:stretch>
                  <a:fillRect l="-190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B5EEC4-7F98-291F-2CAD-D7F3CC972327}"/>
                  </a:ext>
                </a:extLst>
              </p:cNvPr>
              <p:cNvSpPr txBox="1"/>
              <p:nvPr/>
            </p:nvSpPr>
            <p:spPr>
              <a:xfrm>
                <a:off x="9674652" y="2167871"/>
                <a:ext cx="1424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B5EEC4-7F98-291F-2CAD-D7F3CC972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652" y="2167871"/>
                <a:ext cx="1424493" cy="369332"/>
              </a:xfrm>
              <a:prstGeom prst="rect">
                <a:avLst/>
              </a:prstGeom>
              <a:blipFill>
                <a:blip r:embed="rId7"/>
                <a:stretch>
                  <a:fillRect l="-87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0DD7A0-C708-0856-8656-5C97296BB69C}"/>
              </a:ext>
            </a:extLst>
          </p:cNvPr>
          <p:cNvCxnSpPr>
            <a:stCxn id="4" idx="1"/>
          </p:cNvCxnSpPr>
          <p:nvPr/>
        </p:nvCxnSpPr>
        <p:spPr>
          <a:xfrm flipV="1">
            <a:off x="9252510" y="2537203"/>
            <a:ext cx="163864" cy="318254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4A2FB9-F1AC-5109-59AD-5B5D1459D75C}"/>
                  </a:ext>
                </a:extLst>
              </p:cNvPr>
              <p:cNvSpPr txBox="1"/>
              <p:nvPr/>
            </p:nvSpPr>
            <p:spPr>
              <a:xfrm>
                <a:off x="8949610" y="2352537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4A2FB9-F1AC-5109-59AD-5B5D1459D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610" y="2352537"/>
                <a:ext cx="4971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7EF2EE0-8E4E-E9C9-2EA7-E4A68CE14000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955416" y="3823248"/>
            <a:ext cx="133503" cy="184666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878FE2-3A32-F21D-36B5-F9D927D1F79C}"/>
                  </a:ext>
                </a:extLst>
              </p:cNvPr>
              <p:cNvSpPr txBox="1"/>
              <p:nvPr/>
            </p:nvSpPr>
            <p:spPr>
              <a:xfrm>
                <a:off x="7591732" y="3689964"/>
                <a:ext cx="49718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878FE2-3A32-F21D-36B5-F9D927D1F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732" y="3689964"/>
                <a:ext cx="49718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82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ADE5-5334-466D-2176-FCC44228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D6B35-F362-A6C2-7A3E-EFB7063D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that you don’t have the Mesh of a shape</a:t>
            </a:r>
          </a:p>
          <a:p>
            <a:r>
              <a:rPr lang="en-US" dirty="0"/>
              <a:t>You are only given the Occupancy function</a:t>
            </a:r>
          </a:p>
          <a:p>
            <a:r>
              <a:rPr lang="en-US" dirty="0"/>
              <a:t>You want to reconstruct the shape</a:t>
            </a:r>
          </a:p>
        </p:txBody>
      </p:sp>
    </p:spTree>
    <p:extLst>
      <p:ext uri="{BB962C8B-B14F-4D97-AF65-F5344CB8AC3E}">
        <p14:creationId xmlns:p14="http://schemas.microsoft.com/office/powerpoint/2010/main" val="2735419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ADE5-5334-466D-2176-FCC44228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AE242-CBFB-F05B-A07A-E13311CC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431" y="1972260"/>
            <a:ext cx="4776135" cy="405806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EC6AE3-DF16-92DF-7836-86E24C9A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2D (Marching squares)</a:t>
            </a:r>
          </a:p>
          <a:p>
            <a:pPr lvl="1"/>
            <a:r>
              <a:rPr lang="en-US" dirty="0"/>
              <a:t>Divide the space into squares</a:t>
            </a:r>
          </a:p>
        </p:txBody>
      </p:sp>
    </p:spTree>
    <p:extLst>
      <p:ext uri="{BB962C8B-B14F-4D97-AF65-F5344CB8AC3E}">
        <p14:creationId xmlns:p14="http://schemas.microsoft.com/office/powerpoint/2010/main" val="37164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ADE5-5334-466D-2176-FCC44228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EC6AE3-DF16-92DF-7836-86E24C9A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2D (Marching squares)</a:t>
            </a:r>
          </a:p>
          <a:p>
            <a:pPr lvl="1"/>
            <a:r>
              <a:rPr lang="en-US" dirty="0"/>
              <a:t>Divide the space into squares</a:t>
            </a:r>
          </a:p>
          <a:p>
            <a:pPr lvl="1"/>
            <a:r>
              <a:rPr lang="en-US" dirty="0"/>
              <a:t>Query square vertices to the</a:t>
            </a:r>
          </a:p>
          <a:p>
            <a:pPr marL="457200" lvl="1" indent="0">
              <a:buNone/>
            </a:pPr>
            <a:r>
              <a:rPr lang="en-US" dirty="0"/>
              <a:t>    occupancy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C792B-93CE-94D1-BAFD-408AC5F6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49" y="1909980"/>
            <a:ext cx="4695917" cy="418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6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ADE5-5334-466D-2176-FCC44228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EC6AE3-DF16-92DF-7836-86E24C9A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2D (Marching squares)</a:t>
            </a:r>
          </a:p>
          <a:p>
            <a:pPr lvl="1"/>
            <a:r>
              <a:rPr lang="en-US" dirty="0"/>
              <a:t>Divide the space into squares</a:t>
            </a:r>
          </a:p>
          <a:p>
            <a:pPr lvl="1"/>
            <a:r>
              <a:rPr lang="en-US" dirty="0"/>
              <a:t>Query square vertices to the</a:t>
            </a:r>
          </a:p>
          <a:p>
            <a:pPr marL="457200" lvl="1" indent="0">
              <a:buNone/>
            </a:pPr>
            <a:r>
              <a:rPr lang="en-US" dirty="0"/>
              <a:t>    occupancy function</a:t>
            </a:r>
          </a:p>
          <a:p>
            <a:pPr lvl="1"/>
            <a:r>
              <a:rPr lang="en-US" dirty="0"/>
              <a:t>Design lookup table for all the states </a:t>
            </a:r>
          </a:p>
          <a:p>
            <a:pPr marL="457200" lvl="1" indent="0">
              <a:buNone/>
            </a:pPr>
            <a:r>
              <a:rPr lang="en-US" dirty="0"/>
              <a:t>    that can happen</a:t>
            </a:r>
          </a:p>
          <a:p>
            <a:pPr lvl="2"/>
            <a:r>
              <a:rPr lang="en-US" dirty="0"/>
              <a:t>How many cases for 2D?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189B40-B524-A989-B331-1EFA85264151}"/>
              </a:ext>
            </a:extLst>
          </p:cNvPr>
          <p:cNvSpPr/>
          <p:nvPr/>
        </p:nvSpPr>
        <p:spPr>
          <a:xfrm>
            <a:off x="1647929" y="4821228"/>
            <a:ext cx="1356528" cy="1356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5767EB-22A9-323A-9C8A-0BA840A72146}"/>
              </a:ext>
            </a:extLst>
          </p:cNvPr>
          <p:cNvSpPr/>
          <p:nvPr/>
        </p:nvSpPr>
        <p:spPr>
          <a:xfrm>
            <a:off x="1566025" y="4739324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53E12D-6146-B85E-CE3A-23A5B45E4F00}"/>
              </a:ext>
            </a:extLst>
          </p:cNvPr>
          <p:cNvSpPr/>
          <p:nvPr/>
        </p:nvSpPr>
        <p:spPr>
          <a:xfrm>
            <a:off x="2925587" y="4742358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E9BF14-09E2-9DF2-AD08-08DA67D12699}"/>
              </a:ext>
            </a:extLst>
          </p:cNvPr>
          <p:cNvSpPr/>
          <p:nvPr/>
        </p:nvSpPr>
        <p:spPr>
          <a:xfrm>
            <a:off x="2922553" y="6080063"/>
            <a:ext cx="163807" cy="163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692E4A-004C-EE92-314D-2DA1549B8D94}"/>
              </a:ext>
            </a:extLst>
          </p:cNvPr>
          <p:cNvSpPr/>
          <p:nvPr/>
        </p:nvSpPr>
        <p:spPr>
          <a:xfrm>
            <a:off x="1562992" y="6080063"/>
            <a:ext cx="163807" cy="163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526B22-E889-970B-7BA3-638BAC4D11C7}"/>
              </a:ext>
            </a:extLst>
          </p:cNvPr>
          <p:cNvCxnSpPr>
            <a:stCxn id="3" idx="1"/>
            <a:endCxn id="3" idx="3"/>
          </p:cNvCxnSpPr>
          <p:nvPr/>
        </p:nvCxnSpPr>
        <p:spPr>
          <a:xfrm>
            <a:off x="1647929" y="5499492"/>
            <a:ext cx="135652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BE83CF-AA0A-C83A-AF07-265BA233413A}"/>
              </a:ext>
            </a:extLst>
          </p:cNvPr>
          <p:cNvSpPr/>
          <p:nvPr/>
        </p:nvSpPr>
        <p:spPr>
          <a:xfrm>
            <a:off x="4200211" y="4820436"/>
            <a:ext cx="1356528" cy="1356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9B7A11-88D5-13EE-4979-14E855E3C053}"/>
              </a:ext>
            </a:extLst>
          </p:cNvPr>
          <p:cNvSpPr/>
          <p:nvPr/>
        </p:nvSpPr>
        <p:spPr>
          <a:xfrm>
            <a:off x="4118307" y="4738532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48C6EF-DCBE-4741-404F-5D87E64848E5}"/>
              </a:ext>
            </a:extLst>
          </p:cNvPr>
          <p:cNvSpPr/>
          <p:nvPr/>
        </p:nvSpPr>
        <p:spPr>
          <a:xfrm>
            <a:off x="5477869" y="4741566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07E177-6E0F-E3FE-614B-499DAD5C03DF}"/>
              </a:ext>
            </a:extLst>
          </p:cNvPr>
          <p:cNvSpPr/>
          <p:nvPr/>
        </p:nvSpPr>
        <p:spPr>
          <a:xfrm>
            <a:off x="5474835" y="6079271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EF6B0F-F62A-68C4-B227-84586F98220A}"/>
              </a:ext>
            </a:extLst>
          </p:cNvPr>
          <p:cNvSpPr/>
          <p:nvPr/>
        </p:nvSpPr>
        <p:spPr>
          <a:xfrm>
            <a:off x="4115274" y="6079271"/>
            <a:ext cx="163807" cy="163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16D381-5285-EB56-B5F0-A2C10C52FF02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4197177" y="5498699"/>
            <a:ext cx="681298" cy="6782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E6A886-62CF-DF38-C314-2B02E684526D}"/>
              </a:ext>
            </a:extLst>
          </p:cNvPr>
          <p:cNvSpPr/>
          <p:nvPr/>
        </p:nvSpPr>
        <p:spPr>
          <a:xfrm>
            <a:off x="6916300" y="4803855"/>
            <a:ext cx="1356528" cy="1356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97238E-52DF-A22E-0E42-F2435461A3DE}"/>
              </a:ext>
            </a:extLst>
          </p:cNvPr>
          <p:cNvSpPr/>
          <p:nvPr/>
        </p:nvSpPr>
        <p:spPr>
          <a:xfrm>
            <a:off x="6834396" y="4721951"/>
            <a:ext cx="163807" cy="163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E201E5-E015-CC68-534F-A249E3BF0F82}"/>
              </a:ext>
            </a:extLst>
          </p:cNvPr>
          <p:cNvSpPr/>
          <p:nvPr/>
        </p:nvSpPr>
        <p:spPr>
          <a:xfrm>
            <a:off x="8193958" y="4724985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E70752C-4445-1A60-CE08-4FC288451D6F}"/>
              </a:ext>
            </a:extLst>
          </p:cNvPr>
          <p:cNvSpPr/>
          <p:nvPr/>
        </p:nvSpPr>
        <p:spPr>
          <a:xfrm>
            <a:off x="8190924" y="6062690"/>
            <a:ext cx="163807" cy="1638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71D058-02F6-7530-4042-BC4DCE9FF1C3}"/>
              </a:ext>
            </a:extLst>
          </p:cNvPr>
          <p:cNvSpPr/>
          <p:nvPr/>
        </p:nvSpPr>
        <p:spPr>
          <a:xfrm>
            <a:off x="6831363" y="6062690"/>
            <a:ext cx="163807" cy="163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55000B-5F49-A809-39D4-65872F4D2102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594564" y="4820436"/>
            <a:ext cx="0" cy="13399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801606-AE92-AD0B-E548-FEF654AE6E85}"/>
              </a:ext>
            </a:extLst>
          </p:cNvPr>
          <p:cNvSpPr txBox="1"/>
          <p:nvPr/>
        </p:nvSpPr>
        <p:spPr>
          <a:xfrm>
            <a:off x="9435402" y="526335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7937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ADE5-5334-466D-2176-FCC44228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EC6AE3-DF16-92DF-7836-86E24C9A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 2D (Marching squares)</a:t>
            </a:r>
          </a:p>
          <a:p>
            <a:pPr lvl="1"/>
            <a:r>
              <a:rPr lang="en-US" dirty="0"/>
              <a:t>Divide the space into squares</a:t>
            </a:r>
          </a:p>
          <a:p>
            <a:pPr lvl="1"/>
            <a:r>
              <a:rPr lang="en-US" dirty="0"/>
              <a:t>Query square vertices to the</a:t>
            </a:r>
          </a:p>
          <a:p>
            <a:pPr marL="457200" lvl="1" indent="0">
              <a:buNone/>
            </a:pPr>
            <a:r>
              <a:rPr lang="en-US" dirty="0"/>
              <a:t>    occupancy function</a:t>
            </a:r>
          </a:p>
          <a:p>
            <a:pPr lvl="1"/>
            <a:r>
              <a:rPr lang="en-US" dirty="0"/>
              <a:t>Design lookup table for all the states </a:t>
            </a:r>
          </a:p>
          <a:p>
            <a:pPr marL="457200" lvl="1" indent="0">
              <a:buNone/>
            </a:pPr>
            <a:r>
              <a:rPr lang="en-US" dirty="0"/>
              <a:t>    that can happen</a:t>
            </a:r>
          </a:p>
          <a:p>
            <a:pPr lvl="2"/>
            <a:r>
              <a:rPr lang="en-US" dirty="0"/>
              <a:t>How many cases for 2D?</a:t>
            </a:r>
          </a:p>
          <a:p>
            <a:pPr lvl="1"/>
            <a:r>
              <a:rPr lang="en-US" dirty="0"/>
              <a:t>Use lookup table to reconstruct shape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B4580-D4FB-9A21-4C74-B4502084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649" y="1909982"/>
            <a:ext cx="4675007" cy="42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95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6ED2-299A-19F0-CD0F-B47443FA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Marching cubes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036B-4054-1E7A-45DE-8D20FE769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3D</a:t>
            </a:r>
          </a:p>
          <a:p>
            <a:pPr lvl="1"/>
            <a:r>
              <a:rPr lang="en-US" dirty="0"/>
              <a:t>Similar to the 2D case</a:t>
            </a:r>
          </a:p>
          <a:p>
            <a:pPr lvl="1"/>
            <a:r>
              <a:rPr lang="en-US" dirty="0"/>
              <a:t>Lookup table should consist of 256 states</a:t>
            </a:r>
          </a:p>
          <a:p>
            <a:pPr lvl="1"/>
            <a:r>
              <a:rPr lang="en-US" dirty="0"/>
              <a:t>Exclude repetitions due to rotation</a:t>
            </a:r>
          </a:p>
          <a:p>
            <a:pPr lvl="1"/>
            <a:r>
              <a:rPr lang="en-US" dirty="0"/>
              <a:t>15 states in total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1623C-E35F-D0D0-4046-B910F5B9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58" y="3647551"/>
            <a:ext cx="4847980" cy="22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0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4244-15E0-47C4-FB09-AF332755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E50F-2F70-2FF2-DF39-95A9247F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live in the 3D world</a:t>
            </a:r>
          </a:p>
          <a:p>
            <a:r>
              <a:rPr lang="en-US" dirty="0"/>
              <a:t>Images are compression of information in 2D</a:t>
            </a:r>
          </a:p>
          <a:p>
            <a:r>
              <a:rPr lang="en-US" dirty="0"/>
              <a:t>Much better if we could work directly on 3D data</a:t>
            </a:r>
          </a:p>
        </p:txBody>
      </p:sp>
    </p:spTree>
    <p:extLst>
      <p:ext uri="{BB962C8B-B14F-4D97-AF65-F5344CB8AC3E}">
        <p14:creationId xmlns:p14="http://schemas.microsoft.com/office/powerpoint/2010/main" val="598137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934DD-8610-4402-052D-9D5C9E98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F3709-C067-8422-CE84-ED797F675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Occupancy fields/SDFs</a:t>
            </a:r>
          </a:p>
          <a:p>
            <a:r>
              <a:rPr lang="en-US" dirty="0"/>
              <a:t>Marching cubes</a:t>
            </a:r>
          </a:p>
          <a:p>
            <a:r>
              <a:rPr lang="en-US" dirty="0"/>
              <a:t>If we can extract SDF from a point cloud we are 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64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FDD6C-FF03-07B0-26C8-34D5B9B1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reconstruction from unorganized points (</a:t>
            </a:r>
            <a:r>
              <a:rPr lang="en-US" dirty="0" err="1"/>
              <a:t>Siggraph</a:t>
            </a:r>
            <a:r>
              <a:rPr lang="en-US" dirty="0"/>
              <a:t> 1992)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199E7-3B28-0654-2073-FF127652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321" y="1932631"/>
            <a:ext cx="9787358" cy="360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60FA-8F4F-3641-3AB6-C054F3EA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estimation from 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543A-CFDC-AD97-4054-89D27E27D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point find its nearest neighbors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C966E2-9527-A50C-E686-E1193F4A815D}"/>
              </a:ext>
            </a:extLst>
          </p:cNvPr>
          <p:cNvSpPr/>
          <p:nvPr/>
        </p:nvSpPr>
        <p:spPr>
          <a:xfrm>
            <a:off x="3808325" y="4019341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F7F511-D7F9-D934-9F6E-1A6721DE3429}"/>
              </a:ext>
            </a:extLst>
          </p:cNvPr>
          <p:cNvSpPr/>
          <p:nvPr/>
        </p:nvSpPr>
        <p:spPr>
          <a:xfrm>
            <a:off x="4332514" y="3647552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503151-E417-9630-5E02-65C41A2C9DA8}"/>
              </a:ext>
            </a:extLst>
          </p:cNvPr>
          <p:cNvSpPr/>
          <p:nvPr/>
        </p:nvSpPr>
        <p:spPr>
          <a:xfrm>
            <a:off x="5158153" y="3429000"/>
            <a:ext cx="371789" cy="3717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24001B-D7C4-506A-D1D2-A6BE152BC9E7}"/>
              </a:ext>
            </a:extLst>
          </p:cNvPr>
          <p:cNvSpPr/>
          <p:nvPr/>
        </p:nvSpPr>
        <p:spPr>
          <a:xfrm>
            <a:off x="5910105" y="3647552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6AAF58-CAE1-BACE-D20C-44009CEDF2B3}"/>
              </a:ext>
            </a:extLst>
          </p:cNvPr>
          <p:cNvSpPr/>
          <p:nvPr/>
        </p:nvSpPr>
        <p:spPr>
          <a:xfrm>
            <a:off x="6352232" y="4019341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0FD2CC-1069-A9AD-34A7-09D705C02175}"/>
              </a:ext>
            </a:extLst>
          </p:cNvPr>
          <p:cNvSpPr/>
          <p:nvPr/>
        </p:nvSpPr>
        <p:spPr>
          <a:xfrm>
            <a:off x="4963883" y="3989196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7E7F7A-0E4B-4DDA-16B9-9876964B176F}"/>
              </a:ext>
            </a:extLst>
          </p:cNvPr>
          <p:cNvSpPr/>
          <p:nvPr/>
        </p:nvSpPr>
        <p:spPr>
          <a:xfrm>
            <a:off x="5459605" y="3749831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21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60FA-8F4F-3641-3AB6-C054F3EA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estimation from 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543A-CFDC-AD97-4054-89D27E27D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point find its nearest neighbors</a:t>
            </a:r>
          </a:p>
          <a:p>
            <a:r>
              <a:rPr lang="en-US" dirty="0"/>
              <a:t>What does PCA on these points give us?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C966E2-9527-A50C-E686-E1193F4A815D}"/>
              </a:ext>
            </a:extLst>
          </p:cNvPr>
          <p:cNvSpPr/>
          <p:nvPr/>
        </p:nvSpPr>
        <p:spPr>
          <a:xfrm>
            <a:off x="3808325" y="4019341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F7F511-D7F9-D934-9F6E-1A6721DE3429}"/>
              </a:ext>
            </a:extLst>
          </p:cNvPr>
          <p:cNvSpPr/>
          <p:nvPr/>
        </p:nvSpPr>
        <p:spPr>
          <a:xfrm>
            <a:off x="4332514" y="3647552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503151-E417-9630-5E02-65C41A2C9DA8}"/>
              </a:ext>
            </a:extLst>
          </p:cNvPr>
          <p:cNvSpPr/>
          <p:nvPr/>
        </p:nvSpPr>
        <p:spPr>
          <a:xfrm>
            <a:off x="5158153" y="3429000"/>
            <a:ext cx="371789" cy="3717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24001B-D7C4-506A-D1D2-A6BE152BC9E7}"/>
              </a:ext>
            </a:extLst>
          </p:cNvPr>
          <p:cNvSpPr/>
          <p:nvPr/>
        </p:nvSpPr>
        <p:spPr>
          <a:xfrm>
            <a:off x="5910105" y="3647552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6AAF58-CAE1-BACE-D20C-44009CEDF2B3}"/>
              </a:ext>
            </a:extLst>
          </p:cNvPr>
          <p:cNvSpPr/>
          <p:nvPr/>
        </p:nvSpPr>
        <p:spPr>
          <a:xfrm>
            <a:off x="6352232" y="4019341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0FD2CC-1069-A9AD-34A7-09D705C02175}"/>
              </a:ext>
            </a:extLst>
          </p:cNvPr>
          <p:cNvSpPr/>
          <p:nvPr/>
        </p:nvSpPr>
        <p:spPr>
          <a:xfrm>
            <a:off x="4963883" y="3989196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7E7F7A-0E4B-4DDA-16B9-9876964B176F}"/>
              </a:ext>
            </a:extLst>
          </p:cNvPr>
          <p:cNvSpPr/>
          <p:nvPr/>
        </p:nvSpPr>
        <p:spPr>
          <a:xfrm>
            <a:off x="5459605" y="3749831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04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5C9F1AC-E146-DD6D-6A70-EC1DD468D175}"/>
              </a:ext>
            </a:extLst>
          </p:cNvPr>
          <p:cNvSpPr/>
          <p:nvPr/>
        </p:nvSpPr>
        <p:spPr>
          <a:xfrm rot="2730433">
            <a:off x="3180301" y="2792746"/>
            <a:ext cx="3567165" cy="3136477"/>
          </a:xfrm>
          <a:prstGeom prst="parallelogram">
            <a:avLst>
              <a:gd name="adj" fmla="val 45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660FA-8F4F-3641-3AB6-C054F3EA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estimation from 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543A-CFDC-AD97-4054-89D27E27D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point find its nearest neighbors</a:t>
            </a:r>
          </a:p>
          <a:p>
            <a:r>
              <a:rPr lang="en-US" dirty="0"/>
              <a:t>What does PCA on these points give us?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C966E2-9527-A50C-E686-E1193F4A815D}"/>
              </a:ext>
            </a:extLst>
          </p:cNvPr>
          <p:cNvSpPr/>
          <p:nvPr/>
        </p:nvSpPr>
        <p:spPr>
          <a:xfrm>
            <a:off x="3808325" y="4019341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F7F511-D7F9-D934-9F6E-1A6721DE3429}"/>
              </a:ext>
            </a:extLst>
          </p:cNvPr>
          <p:cNvSpPr/>
          <p:nvPr/>
        </p:nvSpPr>
        <p:spPr>
          <a:xfrm>
            <a:off x="4332514" y="3647552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503151-E417-9630-5E02-65C41A2C9DA8}"/>
              </a:ext>
            </a:extLst>
          </p:cNvPr>
          <p:cNvSpPr/>
          <p:nvPr/>
        </p:nvSpPr>
        <p:spPr>
          <a:xfrm>
            <a:off x="5158153" y="3429000"/>
            <a:ext cx="371789" cy="3717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24001B-D7C4-506A-D1D2-A6BE152BC9E7}"/>
              </a:ext>
            </a:extLst>
          </p:cNvPr>
          <p:cNvSpPr/>
          <p:nvPr/>
        </p:nvSpPr>
        <p:spPr>
          <a:xfrm>
            <a:off x="5910105" y="3647552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6AAF58-CAE1-BACE-D20C-44009CEDF2B3}"/>
              </a:ext>
            </a:extLst>
          </p:cNvPr>
          <p:cNvSpPr/>
          <p:nvPr/>
        </p:nvSpPr>
        <p:spPr>
          <a:xfrm>
            <a:off x="6352232" y="4019341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0FD2CC-1069-A9AD-34A7-09D705C02175}"/>
              </a:ext>
            </a:extLst>
          </p:cNvPr>
          <p:cNvSpPr/>
          <p:nvPr/>
        </p:nvSpPr>
        <p:spPr>
          <a:xfrm>
            <a:off x="4963883" y="3989196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7E7F7A-0E4B-4DDA-16B9-9876964B176F}"/>
              </a:ext>
            </a:extLst>
          </p:cNvPr>
          <p:cNvSpPr/>
          <p:nvPr/>
        </p:nvSpPr>
        <p:spPr>
          <a:xfrm>
            <a:off x="5459605" y="3749831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36FF31-7700-F90E-4293-A5D100ABE674}"/>
              </a:ext>
            </a:extLst>
          </p:cNvPr>
          <p:cNvCxnSpPr>
            <a:cxnSpLocks/>
          </p:cNvCxnSpPr>
          <p:nvPr/>
        </p:nvCxnSpPr>
        <p:spPr>
          <a:xfrm flipV="1">
            <a:off x="2451497" y="3227316"/>
            <a:ext cx="2461847" cy="939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FCCB11-D428-6B76-2C24-8F00A3A5310C}"/>
              </a:ext>
            </a:extLst>
          </p:cNvPr>
          <p:cNvCxnSpPr>
            <a:cxnSpLocks/>
          </p:cNvCxnSpPr>
          <p:nvPr/>
        </p:nvCxnSpPr>
        <p:spPr>
          <a:xfrm>
            <a:off x="2471295" y="4166837"/>
            <a:ext cx="1238908" cy="1237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8B447A-ADC8-A62D-560D-EAD2E6CDE351}"/>
              </a:ext>
            </a:extLst>
          </p:cNvPr>
          <p:cNvCxnSpPr>
            <a:cxnSpLocks/>
          </p:cNvCxnSpPr>
          <p:nvPr/>
        </p:nvCxnSpPr>
        <p:spPr>
          <a:xfrm flipV="1">
            <a:off x="2471295" y="2843684"/>
            <a:ext cx="0" cy="1323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2451BB-490A-D387-C61E-70CA49ECDE76}"/>
                  </a:ext>
                </a:extLst>
              </p:cNvPr>
              <p:cNvSpPr txBox="1"/>
              <p:nvPr/>
            </p:nvSpPr>
            <p:spPr>
              <a:xfrm>
                <a:off x="2090057" y="3155182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2451BB-490A-D387-C61E-70CA49EC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7" y="3155182"/>
                <a:ext cx="47795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A9E34-0EAA-A18F-D757-1B035FDA0899}"/>
                  </a:ext>
                </a:extLst>
              </p:cNvPr>
              <p:cNvSpPr txBox="1"/>
              <p:nvPr/>
            </p:nvSpPr>
            <p:spPr>
              <a:xfrm>
                <a:off x="4497359" y="2857267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A9E34-0EAA-A18F-D757-1B035FDA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359" y="2857267"/>
                <a:ext cx="47263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0D64F8-1310-5691-CD55-26EA53A6A656}"/>
                  </a:ext>
                </a:extLst>
              </p:cNvPr>
              <p:cNvSpPr txBox="1"/>
              <p:nvPr/>
            </p:nvSpPr>
            <p:spPr>
              <a:xfrm>
                <a:off x="3204469" y="5139033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0D64F8-1310-5691-CD55-26EA53A6A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69" y="5139033"/>
                <a:ext cx="47795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79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5C9F1AC-E146-DD6D-6A70-EC1DD468D175}"/>
              </a:ext>
            </a:extLst>
          </p:cNvPr>
          <p:cNvSpPr/>
          <p:nvPr/>
        </p:nvSpPr>
        <p:spPr>
          <a:xfrm rot="2730433">
            <a:off x="7380511" y="2918410"/>
            <a:ext cx="3567165" cy="3136477"/>
          </a:xfrm>
          <a:prstGeom prst="parallelogram">
            <a:avLst>
              <a:gd name="adj" fmla="val 45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660FA-8F4F-3641-3AB6-C054F3EA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estimation from point clouds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A543A-CFDC-AD97-4054-89D27E27DB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point find its nearest neighbors</a:t>
                </a:r>
              </a:p>
              <a:p>
                <a:r>
                  <a:rPr lang="en-US" dirty="0"/>
                  <a:t>What does PCA on these points give us?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gives us the direction of the normal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A543A-CFDC-AD97-4054-89D27E27D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C3C966E2-9527-A50C-E686-E1193F4A815D}"/>
              </a:ext>
            </a:extLst>
          </p:cNvPr>
          <p:cNvSpPr/>
          <p:nvPr/>
        </p:nvSpPr>
        <p:spPr>
          <a:xfrm>
            <a:off x="8008535" y="4145005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F7F511-D7F9-D934-9F6E-1A6721DE3429}"/>
              </a:ext>
            </a:extLst>
          </p:cNvPr>
          <p:cNvSpPr/>
          <p:nvPr/>
        </p:nvSpPr>
        <p:spPr>
          <a:xfrm>
            <a:off x="8532724" y="3773216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503151-E417-9630-5E02-65C41A2C9DA8}"/>
              </a:ext>
            </a:extLst>
          </p:cNvPr>
          <p:cNvSpPr/>
          <p:nvPr/>
        </p:nvSpPr>
        <p:spPr>
          <a:xfrm>
            <a:off x="9358363" y="3554664"/>
            <a:ext cx="371789" cy="37178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F24001B-D7C4-506A-D1D2-A6BE152BC9E7}"/>
              </a:ext>
            </a:extLst>
          </p:cNvPr>
          <p:cNvSpPr/>
          <p:nvPr/>
        </p:nvSpPr>
        <p:spPr>
          <a:xfrm>
            <a:off x="10110315" y="3773216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6AAF58-CAE1-BACE-D20C-44009CEDF2B3}"/>
              </a:ext>
            </a:extLst>
          </p:cNvPr>
          <p:cNvSpPr/>
          <p:nvPr/>
        </p:nvSpPr>
        <p:spPr>
          <a:xfrm>
            <a:off x="10552442" y="4145005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0FD2CC-1069-A9AD-34A7-09D705C02175}"/>
              </a:ext>
            </a:extLst>
          </p:cNvPr>
          <p:cNvSpPr/>
          <p:nvPr/>
        </p:nvSpPr>
        <p:spPr>
          <a:xfrm>
            <a:off x="9164093" y="4114860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7E7F7A-0E4B-4DDA-16B9-9876964B176F}"/>
              </a:ext>
            </a:extLst>
          </p:cNvPr>
          <p:cNvSpPr/>
          <p:nvPr/>
        </p:nvSpPr>
        <p:spPr>
          <a:xfrm>
            <a:off x="9659815" y="3875495"/>
            <a:ext cx="371789" cy="3717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36FF31-7700-F90E-4293-A5D100ABE674}"/>
              </a:ext>
            </a:extLst>
          </p:cNvPr>
          <p:cNvCxnSpPr>
            <a:cxnSpLocks/>
          </p:cNvCxnSpPr>
          <p:nvPr/>
        </p:nvCxnSpPr>
        <p:spPr>
          <a:xfrm flipV="1">
            <a:off x="6651707" y="3352980"/>
            <a:ext cx="2461847" cy="939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FCCB11-D428-6B76-2C24-8F00A3A5310C}"/>
              </a:ext>
            </a:extLst>
          </p:cNvPr>
          <p:cNvCxnSpPr>
            <a:cxnSpLocks/>
          </p:cNvCxnSpPr>
          <p:nvPr/>
        </p:nvCxnSpPr>
        <p:spPr>
          <a:xfrm>
            <a:off x="6671505" y="4292501"/>
            <a:ext cx="1238908" cy="12376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8B447A-ADC8-A62D-560D-EAD2E6CDE351}"/>
              </a:ext>
            </a:extLst>
          </p:cNvPr>
          <p:cNvCxnSpPr>
            <a:cxnSpLocks/>
          </p:cNvCxnSpPr>
          <p:nvPr/>
        </p:nvCxnSpPr>
        <p:spPr>
          <a:xfrm flipV="1">
            <a:off x="6671505" y="2969348"/>
            <a:ext cx="0" cy="13231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2451BB-490A-D387-C61E-70CA49ECDE76}"/>
                  </a:ext>
                </a:extLst>
              </p:cNvPr>
              <p:cNvSpPr txBox="1"/>
              <p:nvPr/>
            </p:nvSpPr>
            <p:spPr>
              <a:xfrm>
                <a:off x="6290267" y="3280846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2451BB-490A-D387-C61E-70CA49EC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267" y="3280846"/>
                <a:ext cx="47795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A9E34-0EAA-A18F-D757-1B035FDA0899}"/>
                  </a:ext>
                </a:extLst>
              </p:cNvPr>
              <p:cNvSpPr txBox="1"/>
              <p:nvPr/>
            </p:nvSpPr>
            <p:spPr>
              <a:xfrm>
                <a:off x="8697569" y="2982931"/>
                <a:ext cx="472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A9E34-0EAA-A18F-D757-1B035FDA0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569" y="2982931"/>
                <a:ext cx="4726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0D64F8-1310-5691-CD55-26EA53A6A656}"/>
                  </a:ext>
                </a:extLst>
              </p:cNvPr>
              <p:cNvSpPr txBox="1"/>
              <p:nvPr/>
            </p:nvSpPr>
            <p:spPr>
              <a:xfrm>
                <a:off x="7404679" y="5264697"/>
                <a:ext cx="477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0D64F8-1310-5691-CD55-26EA53A6A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679" y="5264697"/>
                <a:ext cx="47795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7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7606-66D6-7A21-B588-F30A0B70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 planes of the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303E1-F8C8-1BBD-E3CE-F9A7ADA89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point</a:t>
            </a:r>
          </a:p>
          <a:p>
            <a:pPr lvl="1"/>
            <a:r>
              <a:rPr lang="en-US" dirty="0"/>
              <a:t>Estimate Tangent plane of surface</a:t>
            </a:r>
          </a:p>
          <a:p>
            <a:pPr lvl="1"/>
            <a:r>
              <a:rPr lang="en-US" dirty="0"/>
              <a:t>Find KNN of the point</a:t>
            </a:r>
          </a:p>
          <a:p>
            <a:pPr lvl="1"/>
            <a:r>
              <a:rPr lang="en-US" dirty="0"/>
              <a:t>Find normal of the tangent plane</a:t>
            </a:r>
          </a:p>
          <a:p>
            <a:pPr lvl="1"/>
            <a:r>
              <a:rPr lang="en-US" dirty="0"/>
              <a:t>Mean of KNN points gives a point on the tangent plane</a:t>
            </a:r>
          </a:p>
          <a:p>
            <a:pPr lvl="1"/>
            <a:r>
              <a:rPr lang="en-US" dirty="0"/>
              <a:t>A plane can be defined by normal + one point</a:t>
            </a:r>
          </a:p>
        </p:txBody>
      </p:sp>
    </p:spTree>
    <p:extLst>
      <p:ext uri="{BB962C8B-B14F-4D97-AF65-F5344CB8AC3E}">
        <p14:creationId xmlns:p14="http://schemas.microsoft.com/office/powerpoint/2010/main" val="3275803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DABB-387E-F5FE-A4DC-1A8EBA54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SDF on surface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9F79E-7F81-D2AC-B040-9B22BBD6061B}"/>
              </a:ext>
            </a:extLst>
          </p:cNvPr>
          <p:cNvCxnSpPr/>
          <p:nvPr/>
        </p:nvCxnSpPr>
        <p:spPr>
          <a:xfrm flipV="1">
            <a:off x="5486400" y="2632668"/>
            <a:ext cx="3094892" cy="22307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61BC9F-4261-3B88-8537-6BD870F3EB21}"/>
              </a:ext>
            </a:extLst>
          </p:cNvPr>
          <p:cNvSpPr txBox="1"/>
          <p:nvPr/>
        </p:nvSpPr>
        <p:spPr>
          <a:xfrm>
            <a:off x="8832501" y="2743200"/>
            <a:ext cx="150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Tangent plane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371D0C-A4FA-54AA-901A-3057E268DEA6}"/>
              </a:ext>
            </a:extLst>
          </p:cNvPr>
          <p:cNvSpPr/>
          <p:nvPr/>
        </p:nvSpPr>
        <p:spPr>
          <a:xfrm>
            <a:off x="7033846" y="3557116"/>
            <a:ext cx="200967" cy="20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70B7F-63D7-41C2-5DE6-DA063B3D7225}"/>
                  </a:ext>
                </a:extLst>
              </p:cNvPr>
              <p:cNvSpPr txBox="1"/>
              <p:nvPr/>
            </p:nvSpPr>
            <p:spPr>
              <a:xfrm>
                <a:off x="7177387" y="3657599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70B7F-63D7-41C2-5DE6-DA063B3D7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387" y="3657599"/>
                <a:ext cx="36606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B4CA4E-5324-B6B0-1F05-9FD9EE2117CD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380703" y="2743200"/>
            <a:ext cx="682574" cy="8433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793B5-A3A3-82EB-6A1D-C16CC394BBF6}"/>
                  </a:ext>
                </a:extLst>
              </p:cNvPr>
              <p:cNvSpPr txBox="1"/>
              <p:nvPr/>
            </p:nvSpPr>
            <p:spPr>
              <a:xfrm>
                <a:off x="6587160" y="2795183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793B5-A3A3-82EB-6A1D-C16CC394B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60" y="2795183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BBFD3C3C-23F2-DE40-8F01-3DB4FCE03C9A}"/>
              </a:ext>
            </a:extLst>
          </p:cNvPr>
          <p:cNvSpPr/>
          <p:nvPr/>
        </p:nvSpPr>
        <p:spPr>
          <a:xfrm>
            <a:off x="7157290" y="1697048"/>
            <a:ext cx="200967" cy="2009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21A2B-F965-252D-9A4C-A474DB7624CE}"/>
                  </a:ext>
                </a:extLst>
              </p:cNvPr>
              <p:cNvSpPr txBox="1"/>
              <p:nvPr/>
            </p:nvSpPr>
            <p:spPr>
              <a:xfrm>
                <a:off x="7345346" y="1554925"/>
                <a:ext cx="368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21A2B-F965-252D-9A4C-A474DB76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346" y="1554925"/>
                <a:ext cx="368627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23AC0B-6348-0B46-1814-0418E72B28AB}"/>
              </a:ext>
            </a:extLst>
          </p:cNvPr>
          <p:cNvCxnSpPr>
            <a:stCxn id="12" idx="4"/>
            <a:endCxn id="7" idx="0"/>
          </p:cNvCxnSpPr>
          <p:nvPr/>
        </p:nvCxnSpPr>
        <p:spPr>
          <a:xfrm flipH="1">
            <a:off x="7134330" y="1898015"/>
            <a:ext cx="123444" cy="165910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79CD2D-EA6D-06E5-6AF0-87F61D002583}"/>
                  </a:ext>
                </a:extLst>
              </p:cNvPr>
              <p:cNvSpPr txBox="1"/>
              <p:nvPr/>
            </p:nvSpPr>
            <p:spPr>
              <a:xfrm>
                <a:off x="7146099" y="2490653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79CD2D-EA6D-06E5-6AF0-87F61D00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099" y="2490653"/>
                <a:ext cx="3779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C530483-1F8F-2B40-DCAF-82A5B0758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C530483-1F8F-2B40-DCAF-82A5B0758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6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329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DABB-387E-F5FE-A4DC-1A8EBA54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SDF on surface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9F79E-7F81-D2AC-B040-9B22BBD6061B}"/>
              </a:ext>
            </a:extLst>
          </p:cNvPr>
          <p:cNvCxnSpPr/>
          <p:nvPr/>
        </p:nvCxnSpPr>
        <p:spPr>
          <a:xfrm flipV="1">
            <a:off x="5486400" y="2632668"/>
            <a:ext cx="3094892" cy="22307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61BC9F-4261-3B88-8537-6BD870F3EB21}"/>
              </a:ext>
            </a:extLst>
          </p:cNvPr>
          <p:cNvSpPr txBox="1"/>
          <p:nvPr/>
        </p:nvSpPr>
        <p:spPr>
          <a:xfrm>
            <a:off x="8832501" y="2743200"/>
            <a:ext cx="150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Tangent plane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371D0C-A4FA-54AA-901A-3057E268DEA6}"/>
              </a:ext>
            </a:extLst>
          </p:cNvPr>
          <p:cNvSpPr/>
          <p:nvPr/>
        </p:nvSpPr>
        <p:spPr>
          <a:xfrm>
            <a:off x="7033846" y="3557116"/>
            <a:ext cx="200967" cy="20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70B7F-63D7-41C2-5DE6-DA063B3D7225}"/>
                  </a:ext>
                </a:extLst>
              </p:cNvPr>
              <p:cNvSpPr txBox="1"/>
              <p:nvPr/>
            </p:nvSpPr>
            <p:spPr>
              <a:xfrm>
                <a:off x="7177387" y="3657599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70B7F-63D7-41C2-5DE6-DA063B3D7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387" y="3657599"/>
                <a:ext cx="36606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B4CA4E-5324-B6B0-1F05-9FD9EE2117CD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380703" y="2743200"/>
            <a:ext cx="682574" cy="8433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793B5-A3A3-82EB-6A1D-C16CC394BBF6}"/>
                  </a:ext>
                </a:extLst>
              </p:cNvPr>
              <p:cNvSpPr txBox="1"/>
              <p:nvPr/>
            </p:nvSpPr>
            <p:spPr>
              <a:xfrm>
                <a:off x="6587160" y="2795183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793B5-A3A3-82EB-6A1D-C16CC394B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60" y="2795183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BBFD3C3C-23F2-DE40-8F01-3DB4FCE03C9A}"/>
              </a:ext>
            </a:extLst>
          </p:cNvPr>
          <p:cNvSpPr/>
          <p:nvPr/>
        </p:nvSpPr>
        <p:spPr>
          <a:xfrm>
            <a:off x="7157290" y="1697048"/>
            <a:ext cx="200967" cy="2009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21A2B-F965-252D-9A4C-A474DB7624CE}"/>
                  </a:ext>
                </a:extLst>
              </p:cNvPr>
              <p:cNvSpPr txBox="1"/>
              <p:nvPr/>
            </p:nvSpPr>
            <p:spPr>
              <a:xfrm>
                <a:off x="7345346" y="1554925"/>
                <a:ext cx="368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21A2B-F965-252D-9A4C-A474DB76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346" y="1554925"/>
                <a:ext cx="368627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23AC0B-6348-0B46-1814-0418E72B28AB}"/>
              </a:ext>
            </a:extLst>
          </p:cNvPr>
          <p:cNvCxnSpPr>
            <a:stCxn id="12" idx="4"/>
            <a:endCxn id="7" idx="0"/>
          </p:cNvCxnSpPr>
          <p:nvPr/>
        </p:nvCxnSpPr>
        <p:spPr>
          <a:xfrm flipH="1">
            <a:off x="7134330" y="1898015"/>
            <a:ext cx="123444" cy="165910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79CD2D-EA6D-06E5-6AF0-87F61D002583}"/>
                  </a:ext>
                </a:extLst>
              </p:cNvPr>
              <p:cNvSpPr txBox="1"/>
              <p:nvPr/>
            </p:nvSpPr>
            <p:spPr>
              <a:xfrm>
                <a:off x="7146099" y="2490653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79CD2D-EA6D-06E5-6AF0-87F61D00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099" y="2490653"/>
                <a:ext cx="3779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C530483-1F8F-2B40-DCAF-82A5B0758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𝑠𝑑𝑓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C530483-1F8F-2B40-DCAF-82A5B0758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6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387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DABB-387E-F5FE-A4DC-1A8EBA54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SDF on surface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9F79E-7F81-D2AC-B040-9B22BBD6061B}"/>
              </a:ext>
            </a:extLst>
          </p:cNvPr>
          <p:cNvCxnSpPr/>
          <p:nvPr/>
        </p:nvCxnSpPr>
        <p:spPr>
          <a:xfrm flipV="1">
            <a:off x="5486400" y="2632668"/>
            <a:ext cx="3094892" cy="223073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61BC9F-4261-3B88-8537-6BD870F3EB21}"/>
              </a:ext>
            </a:extLst>
          </p:cNvPr>
          <p:cNvSpPr txBox="1"/>
          <p:nvPr/>
        </p:nvSpPr>
        <p:spPr>
          <a:xfrm>
            <a:off x="8832501" y="2743200"/>
            <a:ext cx="150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Tangent plane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371D0C-A4FA-54AA-901A-3057E268DEA6}"/>
              </a:ext>
            </a:extLst>
          </p:cNvPr>
          <p:cNvSpPr/>
          <p:nvPr/>
        </p:nvSpPr>
        <p:spPr>
          <a:xfrm>
            <a:off x="7033846" y="3557116"/>
            <a:ext cx="200967" cy="2009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70B7F-63D7-41C2-5DE6-DA063B3D7225}"/>
                  </a:ext>
                </a:extLst>
              </p:cNvPr>
              <p:cNvSpPr txBox="1"/>
              <p:nvPr/>
            </p:nvSpPr>
            <p:spPr>
              <a:xfrm>
                <a:off x="7177387" y="3657599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270B7F-63D7-41C2-5DE6-DA063B3D7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387" y="3657599"/>
                <a:ext cx="36606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B4CA4E-5324-B6B0-1F05-9FD9EE2117CD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6380703" y="2743200"/>
            <a:ext cx="682574" cy="8433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793B5-A3A3-82EB-6A1D-C16CC394BBF6}"/>
                  </a:ext>
                </a:extLst>
              </p:cNvPr>
              <p:cNvSpPr txBox="1"/>
              <p:nvPr/>
            </p:nvSpPr>
            <p:spPr>
              <a:xfrm>
                <a:off x="6587160" y="2795183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A793B5-A3A3-82EB-6A1D-C16CC394B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60" y="2795183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BBFD3C3C-23F2-DE40-8F01-3DB4FCE03C9A}"/>
              </a:ext>
            </a:extLst>
          </p:cNvPr>
          <p:cNvSpPr/>
          <p:nvPr/>
        </p:nvSpPr>
        <p:spPr>
          <a:xfrm>
            <a:off x="7157290" y="1697048"/>
            <a:ext cx="200967" cy="2009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21A2B-F965-252D-9A4C-A474DB7624CE}"/>
                  </a:ext>
                </a:extLst>
              </p:cNvPr>
              <p:cNvSpPr txBox="1"/>
              <p:nvPr/>
            </p:nvSpPr>
            <p:spPr>
              <a:xfrm>
                <a:off x="7345346" y="1554925"/>
                <a:ext cx="368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621A2B-F965-252D-9A4C-A474DB76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346" y="1554925"/>
                <a:ext cx="368627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23AC0B-6348-0B46-1814-0418E72B28AB}"/>
              </a:ext>
            </a:extLst>
          </p:cNvPr>
          <p:cNvCxnSpPr>
            <a:stCxn id="12" idx="4"/>
            <a:endCxn id="7" idx="0"/>
          </p:cNvCxnSpPr>
          <p:nvPr/>
        </p:nvCxnSpPr>
        <p:spPr>
          <a:xfrm flipH="1">
            <a:off x="7134330" y="1898015"/>
            <a:ext cx="123444" cy="1659101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79CD2D-EA6D-06E5-6AF0-87F61D002583}"/>
                  </a:ext>
                </a:extLst>
              </p:cNvPr>
              <p:cNvSpPr txBox="1"/>
              <p:nvPr/>
            </p:nvSpPr>
            <p:spPr>
              <a:xfrm>
                <a:off x="7146099" y="2490653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279CD2D-EA6D-06E5-6AF0-87F61D00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099" y="2490653"/>
                <a:ext cx="3779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C530483-1F8F-2B40-DCAF-82A5B0758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𝑠𝑑𝑓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7C530483-1F8F-2B40-DCAF-82A5B0758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6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49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0F0F-29E4-E3CA-F48D-C91256DD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data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73D5-AC40-B9C6-1831-295263FB0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faces of 3D data</a:t>
            </a:r>
          </a:p>
          <a:p>
            <a:pPr lvl="1"/>
            <a:r>
              <a:rPr lang="en-US" dirty="0"/>
              <a:t>Point clouds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32C0B-2E0A-5EAD-A178-34DE22AA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2426">
            <a:off x="7170291" y="1309125"/>
            <a:ext cx="2353852" cy="16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31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17D8-FE54-48DB-CF21-E167509A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reconstruct surface from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3A9A-06E7-FBCB-57B2-758C9B698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point</a:t>
            </a:r>
          </a:p>
          <a:p>
            <a:pPr lvl="1"/>
            <a:r>
              <a:rPr lang="en-US" dirty="0"/>
              <a:t>Find KNN</a:t>
            </a:r>
          </a:p>
          <a:p>
            <a:pPr lvl="1"/>
            <a:r>
              <a:rPr lang="en-US" dirty="0"/>
              <a:t>Find Tangent plane info</a:t>
            </a:r>
          </a:p>
          <a:p>
            <a:pPr lvl="2"/>
            <a:r>
              <a:rPr lang="en-US" dirty="0"/>
              <a:t>Normal</a:t>
            </a:r>
          </a:p>
          <a:p>
            <a:pPr lvl="2"/>
            <a:r>
              <a:rPr lang="en-US" dirty="0"/>
              <a:t>Point on Tangent plane</a:t>
            </a:r>
          </a:p>
          <a:p>
            <a:r>
              <a:rPr lang="en-US" dirty="0"/>
              <a:t>Define SDF</a:t>
            </a:r>
          </a:p>
          <a:p>
            <a:pPr lvl="1"/>
            <a:r>
              <a:rPr lang="en-US" dirty="0"/>
              <a:t>Find closest Tangent plane center to query point</a:t>
            </a:r>
          </a:p>
          <a:p>
            <a:pPr lvl="1"/>
            <a:r>
              <a:rPr lang="en-US" dirty="0"/>
              <a:t>Compute SDF using formula in slide 29</a:t>
            </a:r>
          </a:p>
          <a:p>
            <a:r>
              <a:rPr lang="en-US" dirty="0"/>
              <a:t>Run Marching cubes</a:t>
            </a:r>
          </a:p>
        </p:txBody>
      </p:sp>
    </p:spTree>
    <p:extLst>
      <p:ext uri="{BB962C8B-B14F-4D97-AF65-F5344CB8AC3E}">
        <p14:creationId xmlns:p14="http://schemas.microsoft.com/office/powerpoint/2010/main" val="18313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0F0F-29E4-E3CA-F48D-C91256DD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data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73D5-AC40-B9C6-1831-295263FB0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faces of 3D data</a:t>
            </a:r>
          </a:p>
          <a:p>
            <a:pPr lvl="1"/>
            <a:r>
              <a:rPr lang="en-US" dirty="0"/>
              <a:t>Point clouds</a:t>
            </a:r>
          </a:p>
          <a:p>
            <a:pPr lvl="1"/>
            <a:r>
              <a:rPr lang="en-US" dirty="0"/>
              <a:t>Polygon meshes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3F07B-A12F-84F0-C19A-84526319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214" y="3038272"/>
            <a:ext cx="1436432" cy="1372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8DC2D-293C-1FF7-92F8-20BDBDBE6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2426">
            <a:off x="7170291" y="1309125"/>
            <a:ext cx="2353852" cy="16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9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0F0F-29E4-E3CA-F48D-C91256DD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data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73D5-AC40-B9C6-1831-295263FB0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faces of 3D data</a:t>
            </a:r>
          </a:p>
          <a:p>
            <a:pPr lvl="1"/>
            <a:r>
              <a:rPr lang="en-US" dirty="0"/>
              <a:t>Point clouds</a:t>
            </a:r>
          </a:p>
          <a:p>
            <a:pPr lvl="1"/>
            <a:r>
              <a:rPr lang="en-US" dirty="0"/>
              <a:t>Polygon meshes</a:t>
            </a:r>
          </a:p>
          <a:p>
            <a:pPr lvl="1"/>
            <a:r>
              <a:rPr lang="en-US" dirty="0"/>
              <a:t>Voxel grids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E8B-3D6A-283C-5A11-2E8C8A1D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2426">
            <a:off x="7170291" y="1309125"/>
            <a:ext cx="2353852" cy="1621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63F07B-A12F-84F0-C19A-84526319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14" y="3038272"/>
            <a:ext cx="1436432" cy="1372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D53882-7482-F344-2326-6FB5249BD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071" y="1309125"/>
            <a:ext cx="1447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0F0F-29E4-E3CA-F48D-C91256DD3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data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073D5-AC40-B9C6-1831-295263FB0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faces of 3D data</a:t>
            </a:r>
          </a:p>
          <a:p>
            <a:pPr lvl="1"/>
            <a:r>
              <a:rPr lang="en-US" dirty="0"/>
              <a:t>Point clouds</a:t>
            </a:r>
          </a:p>
          <a:p>
            <a:pPr lvl="1"/>
            <a:r>
              <a:rPr lang="en-US" dirty="0"/>
              <a:t>Polygon meshes</a:t>
            </a:r>
          </a:p>
          <a:p>
            <a:pPr lvl="1"/>
            <a:r>
              <a:rPr lang="en-US" dirty="0"/>
              <a:t>Voxel grids</a:t>
            </a:r>
          </a:p>
          <a:p>
            <a:pPr lvl="1"/>
            <a:r>
              <a:rPr lang="en-US" dirty="0"/>
              <a:t>Multiview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5FE8B-3D6A-283C-5A11-2E8C8A1D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22426">
            <a:off x="7170291" y="1309125"/>
            <a:ext cx="2353852" cy="1621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63F07B-A12F-84F0-C19A-84526319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14" y="3038272"/>
            <a:ext cx="1436432" cy="1372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D53882-7482-F344-2326-6FB5249BD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071" y="1309125"/>
            <a:ext cx="14478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A2619-CC45-02F8-88C2-9B492F8C7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169" y="2841062"/>
            <a:ext cx="2171097" cy="168490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2891B250-4A4F-D33A-A69F-6349A43B4930}"/>
              </a:ext>
            </a:extLst>
          </p:cNvPr>
          <p:cNvSpPr/>
          <p:nvPr/>
        </p:nvSpPr>
        <p:spPr>
          <a:xfrm rot="2142730">
            <a:off x="9462369" y="5159050"/>
            <a:ext cx="440750" cy="570632"/>
          </a:xfrm>
          <a:custGeom>
            <a:avLst/>
            <a:gdLst>
              <a:gd name="connsiteX0" fmla="*/ 50647 w 440750"/>
              <a:gd name="connsiteY0" fmla="*/ 0 h 570632"/>
              <a:gd name="connsiteX1" fmla="*/ 390102 w 440750"/>
              <a:gd name="connsiteY1" fmla="*/ 0 h 570632"/>
              <a:gd name="connsiteX2" fmla="*/ 314771 w 440750"/>
              <a:gd name="connsiteY2" fmla="*/ 129882 h 570632"/>
              <a:gd name="connsiteX3" fmla="*/ 440750 w 440750"/>
              <a:gd name="connsiteY3" fmla="*/ 129882 h 570632"/>
              <a:gd name="connsiteX4" fmla="*/ 440750 w 440750"/>
              <a:gd name="connsiteY4" fmla="*/ 570632 h 570632"/>
              <a:gd name="connsiteX5" fmla="*/ 0 w 440750"/>
              <a:gd name="connsiteY5" fmla="*/ 570632 h 570632"/>
              <a:gd name="connsiteX6" fmla="*/ 0 w 440750"/>
              <a:gd name="connsiteY6" fmla="*/ 129882 h 570632"/>
              <a:gd name="connsiteX7" fmla="*/ 125978 w 440750"/>
              <a:gd name="connsiteY7" fmla="*/ 129882 h 5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50" h="570632">
                <a:moveTo>
                  <a:pt x="50647" y="0"/>
                </a:moveTo>
                <a:lnTo>
                  <a:pt x="390102" y="0"/>
                </a:lnTo>
                <a:lnTo>
                  <a:pt x="314771" y="129882"/>
                </a:lnTo>
                <a:lnTo>
                  <a:pt x="440750" y="129882"/>
                </a:lnTo>
                <a:lnTo>
                  <a:pt x="440750" y="570632"/>
                </a:lnTo>
                <a:lnTo>
                  <a:pt x="0" y="570632"/>
                </a:lnTo>
                <a:lnTo>
                  <a:pt x="0" y="129882"/>
                </a:lnTo>
                <a:lnTo>
                  <a:pt x="125978" y="1298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CFB06D-332F-B7C4-41CA-10DD200A9BE5}"/>
              </a:ext>
            </a:extLst>
          </p:cNvPr>
          <p:cNvCxnSpPr>
            <a:cxnSpLocks/>
          </p:cNvCxnSpPr>
          <p:nvPr/>
        </p:nvCxnSpPr>
        <p:spPr>
          <a:xfrm flipV="1">
            <a:off x="9873465" y="4384346"/>
            <a:ext cx="565506" cy="793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276A3460-4E82-8E72-9D97-ED0564487C81}"/>
              </a:ext>
            </a:extLst>
          </p:cNvPr>
          <p:cNvSpPr/>
          <p:nvPr/>
        </p:nvSpPr>
        <p:spPr>
          <a:xfrm rot="20061616">
            <a:off x="11133424" y="5263558"/>
            <a:ext cx="440750" cy="570632"/>
          </a:xfrm>
          <a:custGeom>
            <a:avLst/>
            <a:gdLst>
              <a:gd name="connsiteX0" fmla="*/ 50647 w 440750"/>
              <a:gd name="connsiteY0" fmla="*/ 0 h 570632"/>
              <a:gd name="connsiteX1" fmla="*/ 390102 w 440750"/>
              <a:gd name="connsiteY1" fmla="*/ 0 h 570632"/>
              <a:gd name="connsiteX2" fmla="*/ 314771 w 440750"/>
              <a:gd name="connsiteY2" fmla="*/ 129882 h 570632"/>
              <a:gd name="connsiteX3" fmla="*/ 440750 w 440750"/>
              <a:gd name="connsiteY3" fmla="*/ 129882 h 570632"/>
              <a:gd name="connsiteX4" fmla="*/ 440750 w 440750"/>
              <a:gd name="connsiteY4" fmla="*/ 570632 h 570632"/>
              <a:gd name="connsiteX5" fmla="*/ 0 w 440750"/>
              <a:gd name="connsiteY5" fmla="*/ 570632 h 570632"/>
              <a:gd name="connsiteX6" fmla="*/ 0 w 440750"/>
              <a:gd name="connsiteY6" fmla="*/ 129882 h 570632"/>
              <a:gd name="connsiteX7" fmla="*/ 125978 w 440750"/>
              <a:gd name="connsiteY7" fmla="*/ 129882 h 5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50" h="570632">
                <a:moveTo>
                  <a:pt x="50647" y="0"/>
                </a:moveTo>
                <a:lnTo>
                  <a:pt x="390102" y="0"/>
                </a:lnTo>
                <a:lnTo>
                  <a:pt x="314771" y="129882"/>
                </a:lnTo>
                <a:lnTo>
                  <a:pt x="440750" y="129882"/>
                </a:lnTo>
                <a:lnTo>
                  <a:pt x="440750" y="570632"/>
                </a:lnTo>
                <a:lnTo>
                  <a:pt x="0" y="570632"/>
                </a:lnTo>
                <a:lnTo>
                  <a:pt x="0" y="129882"/>
                </a:lnTo>
                <a:lnTo>
                  <a:pt x="125978" y="1298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1F81F3-E4DC-93D3-8120-3F7674643523}"/>
              </a:ext>
            </a:extLst>
          </p:cNvPr>
          <p:cNvCxnSpPr>
            <a:cxnSpLocks/>
          </p:cNvCxnSpPr>
          <p:nvPr/>
        </p:nvCxnSpPr>
        <p:spPr>
          <a:xfrm rot="17918886" flipV="1">
            <a:off x="10702225" y="4408103"/>
            <a:ext cx="565506" cy="79382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99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3B9C-97BC-18BB-1151-4908917E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5923-E394-9ED8-4618-4D02F1AD4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unorganized points</a:t>
            </a:r>
          </a:p>
          <a:p>
            <a:pPr lvl="1"/>
            <a:r>
              <a:rPr lang="en-US" dirty="0"/>
              <a:t>Can Also contain other information like Color, </a:t>
            </a:r>
            <a:r>
              <a:rPr lang="en-US" dirty="0" err="1"/>
              <a:t>Normals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Simplest way of saving 3D data</a:t>
            </a:r>
          </a:p>
          <a:p>
            <a:r>
              <a:rPr lang="en-US" dirty="0"/>
              <a:t>Collectable using LiDAR scanners</a:t>
            </a:r>
          </a:p>
          <a:p>
            <a:r>
              <a:rPr lang="en-US" dirty="0"/>
              <a:t>Can be extracted with Multiview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AD551-1ABC-8F12-0576-59E77F40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31" y="2908300"/>
            <a:ext cx="3886199" cy="2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2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3B9C-97BC-18BB-1151-4908917E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5923-E394-9ED8-4618-4D02F1AD4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collect and store</a:t>
            </a:r>
          </a:p>
          <a:p>
            <a:r>
              <a:rPr lang="en-US" dirty="0"/>
              <a:t>Not visually useful</a:t>
            </a:r>
          </a:p>
          <a:p>
            <a:r>
              <a:rPr lang="en-US" dirty="0"/>
              <a:t>Usually we want to convert them to more complex forms of 3D data</a:t>
            </a:r>
          </a:p>
          <a:p>
            <a:pPr lvl="1"/>
            <a:r>
              <a:rPr lang="en-US" dirty="0"/>
              <a:t>Like Meshes</a:t>
            </a:r>
          </a:p>
        </p:txBody>
      </p:sp>
    </p:spTree>
    <p:extLst>
      <p:ext uri="{BB962C8B-B14F-4D97-AF65-F5344CB8AC3E}">
        <p14:creationId xmlns:p14="http://schemas.microsoft.com/office/powerpoint/2010/main" val="145273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80E2-5BB6-392E-EB89-8D18A661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67FC-62C5-B087-77C4-BEBBBC06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what we have learned so far to convert a point cloud to a Mesh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3EA76-41C8-7AF7-26D5-039A8D45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47" y="2178121"/>
            <a:ext cx="6090453" cy="42278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FE0644-44D5-71DC-E925-692484A3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77" y="3164440"/>
            <a:ext cx="2558193" cy="24011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32DAB4-DEE4-773D-CF72-418638873B95}"/>
              </a:ext>
            </a:extLst>
          </p:cNvPr>
          <p:cNvCxnSpPr>
            <a:stCxn id="7" idx="3"/>
          </p:cNvCxnSpPr>
          <p:nvPr/>
        </p:nvCxnSpPr>
        <p:spPr>
          <a:xfrm flipV="1">
            <a:off x="4748970" y="4365017"/>
            <a:ext cx="31004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2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681</Words>
  <Application>Microsoft Macintosh PowerPoint</Application>
  <PresentationFormat>Widescreen</PresentationFormat>
  <Paragraphs>164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3D reconstruction</vt:lpstr>
      <vt:lpstr>3D data</vt:lpstr>
      <vt:lpstr>3D data (con’t)</vt:lpstr>
      <vt:lpstr>3D data (con’t)</vt:lpstr>
      <vt:lpstr>3D data (con’t)</vt:lpstr>
      <vt:lpstr>3D data (con’t)</vt:lpstr>
      <vt:lpstr>Point clouds</vt:lpstr>
      <vt:lpstr>Point clouds</vt:lpstr>
      <vt:lpstr>Task for today</vt:lpstr>
      <vt:lpstr>Occupancy and signed distance fields</vt:lpstr>
      <vt:lpstr>Occupancy and signed distance fields</vt:lpstr>
      <vt:lpstr>Occupancy and signed distance fields</vt:lpstr>
      <vt:lpstr>Occupancy and signed distance fields</vt:lpstr>
      <vt:lpstr>Marching cubes algorithm</vt:lpstr>
      <vt:lpstr>Marching cubes algorithm</vt:lpstr>
      <vt:lpstr>Marching cubes algorithm</vt:lpstr>
      <vt:lpstr>Marching cubes algorithm</vt:lpstr>
      <vt:lpstr>Marching cubes algorithm</vt:lpstr>
      <vt:lpstr>Marching cubes algorithm</vt:lpstr>
      <vt:lpstr>So far…</vt:lpstr>
      <vt:lpstr>Surface reconstruction from unorganized points (Siggraph 1992)</vt:lpstr>
      <vt:lpstr>Normal estimation from point clouds</vt:lpstr>
      <vt:lpstr>Normal estimation from point clouds</vt:lpstr>
      <vt:lpstr>Normal estimation from point clouds</vt:lpstr>
      <vt:lpstr>Normal estimation from point clouds</vt:lpstr>
      <vt:lpstr>Tangent planes of the surface</vt:lpstr>
      <vt:lpstr>Define SDF on surface</vt:lpstr>
      <vt:lpstr>Define SDF on surface</vt:lpstr>
      <vt:lpstr>Define SDF on surface</vt:lpstr>
      <vt:lpstr>Steps to reconstruct surface from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reconstruction</dc:title>
  <dc:creator>Microsoft Office User</dc:creator>
  <cp:lastModifiedBy>Microsoft Office User</cp:lastModifiedBy>
  <cp:revision>11</cp:revision>
  <dcterms:created xsi:type="dcterms:W3CDTF">2022-11-08T21:07:53Z</dcterms:created>
  <dcterms:modified xsi:type="dcterms:W3CDTF">2022-11-08T23:18:06Z</dcterms:modified>
</cp:coreProperties>
</file>